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65" r:id="rId2"/>
    <p:sldId id="260" r:id="rId3"/>
    <p:sldId id="256" r:id="rId4"/>
    <p:sldId id="266" r:id="rId5"/>
    <p:sldId id="267" r:id="rId6"/>
    <p:sldId id="263" r:id="rId7"/>
    <p:sldId id="269" r:id="rId8"/>
    <p:sldId id="262" r:id="rId9"/>
    <p:sldId id="264" r:id="rId10"/>
    <p:sldId id="271" r:id="rId11"/>
    <p:sldId id="261" r:id="rId12"/>
    <p:sldId id="272" r:id="rId13"/>
    <p:sldId id="270" r:id="rId14"/>
    <p:sldId id="257" r:id="rId15"/>
    <p:sldId id="258" r:id="rId16"/>
    <p:sldId id="259" r:id="rId17"/>
  </p:sldIdLst>
  <p:sldSz cx="12192000" cy="6858000"/>
  <p:notesSz cx="6858000" cy="9144000"/>
  <p:embeddedFontLst>
    <p:embeddedFont>
      <p:font typeface="Play" panose="020B060402020202020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2n0EGPd0oHbZ7yxSDFMOUmmlJh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9CC00"/>
    <a:srgbClr val="FF5050"/>
    <a:srgbClr val="FF7C80"/>
    <a:srgbClr val="FF9966"/>
    <a:srgbClr val="FF6699"/>
    <a:srgbClr val="3366CC"/>
    <a:srgbClr val="6699FF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CA12189D-93A2-D756-3F17-857DCACB8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99126D24-82F0-5E66-DB27-D36EADF9B0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52CD55BE-B685-D1B1-9474-A3C4F9DAB9B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4037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2B07EAB-E11B-E51A-E4E3-CF22EC4E24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711B8518-F196-C472-C96E-9317037227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96577C9-8C36-0EFC-C30D-02C2A3F201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2011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62FA5BB2-F7DA-8205-281E-24873A1EB0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0F06CB40-4B7F-D45F-802B-C561A6A451A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B4C3CCA7-109A-D9FC-CFCE-A4B4EE9A18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356175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A7992C0B-88CA-2D42-FC5A-A66F7FB3DF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33CAE7E3-FBA9-4B7C-9182-AA853168840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3035CE55-670E-352B-172E-40748AE3DB0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574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285BC184-86E8-429B-41ED-24AE896E8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C992CD5E-E7E9-E2E7-F3BE-702D15BF26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FEAF0FD0-BD7C-ED89-65EB-AF8A6CF9B6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5754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8E0684A2-E0FF-EF7C-C2AC-A618662E20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81FB5929-ADAC-B687-DDE6-10DA338CBFC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6E1C7C32-EE2E-93F5-A22F-41E760B7E2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3502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8030612D-314A-C8BA-EF65-22AE5CD0AD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BBB9250C-E0F5-2AFE-A9EB-AB86121A52C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1408522F-0D83-0309-F12F-9A93F14F1C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6674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B15A5D4F-028C-0B45-182D-86C663869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0998BADA-4AF6-AE75-0903-472CAE10D1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DC0BC466-DFF8-7EFE-A67C-B8B704D50B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25607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1CCC1184-CF9E-314C-B865-3913AB7989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6F0057C5-E995-DF30-842E-D147BCBC5AE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C749BEC-5F83-676E-4AB2-E1CDE24B35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0544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62093EFD-A239-47B7-6F5F-1E450CF0DA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D53D5045-05B1-1670-4265-1B53FB1EFF5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CDC2A06C-1E7F-3E09-5BE8-92AEBDD5CD1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07982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B5793CCA-8210-300F-4C24-1409DCE65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93B26ED3-79CA-B7C2-0835-CDE18FED24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ECBB9609-F7BE-8125-4D7E-0694A9CDD6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1201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>
          <a:extLst>
            <a:ext uri="{FF2B5EF4-FFF2-40B4-BE49-F238E27FC236}">
              <a16:creationId xmlns:a16="http://schemas.microsoft.com/office/drawing/2014/main" id="{70ADD903-0917-7CE7-AFE9-9202A9753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>
            <a:extLst>
              <a:ext uri="{FF2B5EF4-FFF2-40B4-BE49-F238E27FC236}">
                <a16:creationId xmlns:a16="http://schemas.microsoft.com/office/drawing/2014/main" id="{DB7FC6A2-EDB8-087A-6442-88F20230243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>
            <a:extLst>
              <a:ext uri="{FF2B5EF4-FFF2-40B4-BE49-F238E27FC236}">
                <a16:creationId xmlns:a16="http://schemas.microsoft.com/office/drawing/2014/main" id="{25D8B5AD-DC5F-B143-0288-5EDE2F270AE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465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D5DFC6A2-2FD3-B3FF-BB7D-2E600E508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5D4DF723-E46C-D2E8-6E5C-D555CB606611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A23E8346-147D-732C-AF65-C450D1B8C72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0A13A219-0A10-03D5-CFAC-577F9B348F28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E7FBA250-0F4D-47DD-C07A-E9595BDDF829}"/>
              </a:ext>
            </a:extLst>
          </p:cNvPr>
          <p:cNvSpPr/>
          <p:nvPr/>
        </p:nvSpPr>
        <p:spPr>
          <a:xfrm>
            <a:off x="1829" y="465344"/>
            <a:ext cx="5697931" cy="5899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Biomedical Sciences 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A614348E-6B58-38E9-E2BB-9876641E9537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618E7994-DD99-586D-5E28-B9E2FBC5F92B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EB5405BA-38DE-B4B8-A53D-F946F089F933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C7FE9435-0387-6CB7-2A73-E752BCCB8089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12891081-A742-0369-9808-07888CA62D8B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4A657E-3FBD-54F9-2CB2-388C99C7C291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F8620DB-31CA-12A4-0EDB-A09936CAB2D1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DC386D-7632-6D08-6057-FBD165240128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9977D0BA-35BD-9180-9AC3-E1D186408FD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3966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F0DACFF-8BB5-C96A-9638-A4946892F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136635D0-B658-A2A1-2D48-5EF563759ECB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EFB84CAC-4995-3FB2-0DD2-CCA7762397C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2154D1BF-BFEA-D24E-7FEB-4A717653BE31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529F8EC2-CE4F-0291-708A-9E80ACBA51CA}"/>
              </a:ext>
            </a:extLst>
          </p:cNvPr>
          <p:cNvSpPr/>
          <p:nvPr/>
        </p:nvSpPr>
        <p:spPr>
          <a:xfrm>
            <a:off x="1829" y="465344"/>
            <a:ext cx="5271211" cy="589936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Molecular Biology  </a:t>
            </a:r>
            <a:r>
              <a:rPr lang="en-US" sz="3600" b="1" dirty="0">
                <a:solidFill>
                  <a:srgbClr val="FF7C80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rgbClr val="FF7C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A9FA093C-FE65-0E3E-483E-3B8F583386B6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5050"/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rgbClr val="FF5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D29E4123-E234-8A45-C732-E8E7BA8E4B69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09E12B6C-4B9B-D4A6-85DE-535B466172B0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E6AD7161-8031-4949-102B-4881188CEBA4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863485BA-F7A9-D7F8-AC3B-1C8690283EC4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FF7C8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82EC303-98E1-2D7E-FC63-0F589179550B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AB01128-1B02-9FF8-F51E-7C286DA78F06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97C42EE-3A2D-7907-8EDE-1A920286279F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EC45A408-0581-0A42-2C13-B232EBC36DD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3677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8C49761E-B6EF-DBC8-AC76-B5271868A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D00FD82A-C049-10C7-C738-9AFE1895B2A6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C81F8BA8-F17F-5683-99CD-E22770AC2D9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098952A3-013E-AF4D-43A4-524627DFF145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5C4B2702-F88F-A77D-9053-0DA911298EB8}"/>
              </a:ext>
            </a:extLst>
          </p:cNvPr>
          <p:cNvSpPr/>
          <p:nvPr/>
        </p:nvSpPr>
        <p:spPr>
          <a:xfrm>
            <a:off x="1829" y="465344"/>
            <a:ext cx="3635451" cy="589936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Physics  </a:t>
            </a:r>
            <a:r>
              <a:rPr lang="en-US" sz="3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bg2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E62003DC-261E-EA93-A1B8-BD4D44519746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bg2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6E373A39-488A-CA27-5FF5-471368A47147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6A57456C-EA53-92F6-CCED-D8842B96A56C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2FDC27BC-7D24-38AE-2776-97978F0C4C4A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37BF5E03-05EB-2C67-56AF-DBF9FF00CE2B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0ADBDFC-C5A8-621C-9EC5-8C4614D5955D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9F99F931-822E-E305-2DCD-C4CB4CDB8881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F4FCB6-F13E-306D-1ADE-9CE43ACD13F5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7F66A6AC-E609-9165-30D4-F41F59095FA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4281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4E54E66A-D21F-72FB-9E68-FACE7DDAD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6B281481-5E70-94B2-0753-2C6AAB5AF0F1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E4137558-6E64-877C-9521-284EEBBAC94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5B00DC19-966E-DEFA-35D7-C3E8BF344442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78514B5A-C22A-8DBB-E830-827E7E935A53}"/>
              </a:ext>
            </a:extLst>
          </p:cNvPr>
          <p:cNvSpPr/>
          <p:nvPr/>
        </p:nvSpPr>
        <p:spPr>
          <a:xfrm>
            <a:off x="1829" y="465344"/>
            <a:ext cx="3808171" cy="589936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Statistics  </a:t>
            </a:r>
            <a:r>
              <a:rPr lang="en-US" sz="3600" b="1" dirty="0">
                <a:solidFill>
                  <a:srgbClr val="FF9933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rgbClr val="FF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897D2056-0905-BB41-87F0-64D9F433F8A2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9933"/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rgbClr val="FF993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2B765992-243C-9324-EADA-A7E5EC5C1152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8E79308F-F5B8-0489-CAD4-9EE5A7C50060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73A7CBBE-1170-A4BE-F60B-7D6219DBED68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FF99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55FE3220-4F20-B08D-A1E6-F68F743BEBFC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FF993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AE2FC94-0C5C-27D8-D291-89006A7E8014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BE781F0-58E1-FF61-78D4-E206344B145E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9FDEC7-DE4B-6813-EBA6-8DDFA318CF39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C7174B1D-B459-5A7C-3244-EEAE0746F8A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27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DDF5A089-9238-C48F-50EB-4533811AD5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7660A5CF-C47E-55D1-49BE-E906D3EDB174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FBD1D23F-5858-D4AF-B353-BD62B7E37C4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E4C2359A-441C-D400-1A04-177BEAD0CE34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2E478556-938F-BFC3-42FF-EDAFE3AC4F76}"/>
              </a:ext>
            </a:extLst>
          </p:cNvPr>
          <p:cNvSpPr/>
          <p:nvPr/>
        </p:nvSpPr>
        <p:spPr>
          <a:xfrm>
            <a:off x="1829" y="465344"/>
            <a:ext cx="4306011" cy="5899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Zoology  </a:t>
            </a:r>
            <a:r>
              <a:rPr lang="en-US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accent5">
                  <a:lumMod val="60000"/>
                  <a:lumOff val="4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627BEB26-F9D1-E6FA-2331-842781BB9A4C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accent5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2993397D-434A-4019-6DF5-0279CAE4081C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A77DF359-7837-6F58-21F7-D8C8714B22DC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E88224CA-937A-9A97-F939-708984F348E9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6956C3E2-68D8-112E-6F0E-4FE05E83BA1C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827C0E2-001A-C018-43F2-BF25B39D1DA1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31200925-74BE-EB80-36E2-0A21232E274A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9A1C71-B901-0738-D6CD-B0F3C1152EBD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95342DAF-A722-400A-CC64-E2440F14A63E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2099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/>
        </p:nvSpPr>
        <p:spPr>
          <a:xfrm>
            <a:off x="4075922" y="2901115"/>
            <a:ext cx="4040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A5A5A5"/>
                </a:solidFill>
                <a:latin typeface="Aptos" panose="020B0004020202020204" pitchFamily="34" charset="0"/>
                <a:ea typeface="Avenir"/>
                <a:cs typeface="Avenir"/>
                <a:sym typeface="Avenir"/>
              </a:rPr>
              <a:t>Background and Aims </a:t>
            </a:r>
            <a:endParaRPr sz="2800" b="1" dirty="0">
              <a:solidFill>
                <a:srgbClr val="A5A5A5"/>
              </a:solidFill>
              <a:latin typeface="Aptos" panose="020B00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2020077" y="3424335"/>
            <a:ext cx="81456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A5A5A5"/>
                </a:solidFill>
                <a:latin typeface="Aptos" panose="020B0004020202020204" pitchFamily="34" charset="0"/>
                <a:ea typeface="Avenir"/>
                <a:cs typeface="Avenir"/>
                <a:sym typeface="Avenir"/>
              </a:rPr>
              <a:t>Research Questions/Hypothesis/Objectives</a:t>
            </a:r>
            <a:endParaRPr sz="2800" b="1" dirty="0">
              <a:solidFill>
                <a:srgbClr val="A5A5A5"/>
              </a:solidFill>
              <a:latin typeface="Aptos" panose="020B00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251059-12D2-7F5B-4BD0-FE83CD2F5756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"/>
          <p:cNvSpPr txBox="1"/>
          <p:nvPr/>
        </p:nvSpPr>
        <p:spPr>
          <a:xfrm>
            <a:off x="3918857" y="3167390"/>
            <a:ext cx="418944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A5A5A5"/>
                </a:solidFill>
                <a:latin typeface="Aptos" panose="020B0004020202020204" pitchFamily="34" charset="0"/>
                <a:ea typeface="Avenir"/>
                <a:cs typeface="Avenir"/>
                <a:sym typeface="Avenir"/>
              </a:rPr>
              <a:t>Results and Discussion</a:t>
            </a:r>
            <a:endParaRPr sz="2800" b="1" dirty="0">
              <a:solidFill>
                <a:srgbClr val="A5A5A5"/>
              </a:solidFill>
              <a:latin typeface="Aptos" panose="020B00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E48F9B-19EA-A317-D21F-A8ED3ABCC5DB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/>
          <p:nvPr/>
        </p:nvSpPr>
        <p:spPr>
          <a:xfrm>
            <a:off x="3048000" y="3167390"/>
            <a:ext cx="6096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A5A5A5"/>
                </a:solidFill>
                <a:latin typeface="Aptos" panose="020B0004020202020204" pitchFamily="34" charset="0"/>
                <a:ea typeface="Avenir"/>
                <a:cs typeface="Avenir"/>
                <a:sym typeface="Avenir"/>
              </a:rPr>
              <a:t>Conclusions &amp; Future Directions</a:t>
            </a:r>
            <a:endParaRPr sz="2800" b="1" dirty="0">
              <a:solidFill>
                <a:srgbClr val="A5A5A5"/>
              </a:solidFill>
              <a:latin typeface="Aptos" panose="020B0004020202020204" pitchFamily="34" charset="0"/>
              <a:ea typeface="Avenir"/>
              <a:cs typeface="Avenir"/>
              <a:sym typeface="Avenir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864003-B550-393E-32A4-EB783C2085F0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418A96C5-99B7-AFCC-1D08-F4D4D3E55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25D6415F-1E2E-3DD2-ED31-6364638B9B38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88804B81-8F72-A5D8-938C-38DE86D96AB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0073B887-D156-0277-C3F0-FD317E23686A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BBA74DCC-40AD-CA16-E39D-F87F9D2F0FDC}"/>
              </a:ext>
            </a:extLst>
          </p:cNvPr>
          <p:cNvSpPr/>
          <p:nvPr/>
        </p:nvSpPr>
        <p:spPr>
          <a:xfrm>
            <a:off x="1829" y="465344"/>
            <a:ext cx="4306011" cy="5899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Botany  </a:t>
            </a:r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accent6">
                  <a:lumMod val="60000"/>
                  <a:lumOff val="4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53CA1A0A-B0EC-50EA-FC32-283F085A3877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accent6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55CD1200-7E66-C96A-BE9C-3967031BA12D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FD69B9FC-A672-BB56-FD03-748C68D46956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DA75294D-594C-0C3E-6AF4-888687449FB1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30AD432A-1031-1925-0F09-9ADC3F148A49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8984B9-9377-EA28-6C0D-57F3F91B667D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8A617E6-6E36-E149-2813-39E7A508FF8C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1D3A36-DAAB-F7D2-3C9F-20FF887CFCDE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302A11E5-83CC-A836-909B-7FED34FA085B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34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829" y="465344"/>
            <a:ext cx="5301691" cy="589936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Computer Science </a:t>
            </a:r>
            <a:r>
              <a:rPr lang="en-US" sz="3600" b="1" dirty="0">
                <a:solidFill>
                  <a:srgbClr val="FFCC66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rgbClr val="FFCC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rgbClr val="FFC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F046A6-3DD2-8BA1-7FFF-FD52E1537B1D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F0624DF-E56D-F90E-F999-3DDC95E47AE2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CC2B43-F1CD-84E1-EB34-B432F89F85FC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F7DB3177-C595-71FA-D574-C806D1CA4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0F356332-7ECB-2518-FEDC-13CA2EE2D811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C356740A-5F13-35CF-4217-73D14D6091B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EC2BC221-3833-219C-47A3-4C9CA5AD9A32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110D8282-CE7D-BE2D-3D08-2359BB71ADBB}"/>
              </a:ext>
            </a:extLst>
          </p:cNvPr>
          <p:cNvSpPr/>
          <p:nvPr/>
        </p:nvSpPr>
        <p:spPr>
          <a:xfrm>
            <a:off x="1829" y="465344"/>
            <a:ext cx="4814011" cy="5899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 Science </a:t>
            </a:r>
            <a:r>
              <a:rPr lang="en-US" sz="3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accent2">
                  <a:lumMod val="60000"/>
                  <a:lumOff val="4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4B9FF00B-31C6-43F2-82B0-C93D0793201A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accent2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E1A76973-12F9-A91B-A5D6-B12989C7AFC1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FB731D6E-F492-AF42-0001-6C9715EC1BE4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F6E9671D-FBC1-50AC-D4A1-BA6DEC7C4EED}"/>
              </a:ext>
            </a:extLst>
          </p:cNvPr>
          <p:cNvSpPr/>
          <p:nvPr/>
        </p:nvSpPr>
        <p:spPr>
          <a:xfrm>
            <a:off x="0" y="5850194"/>
            <a:ext cx="1294465" cy="1007700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ED1F11A4-0551-8B36-5211-097AFFA95C81}"/>
              </a:ext>
            </a:extLst>
          </p:cNvPr>
          <p:cNvSpPr/>
          <p:nvPr/>
        </p:nvSpPr>
        <p:spPr>
          <a:xfrm rot="10800000">
            <a:off x="10766400" y="-6"/>
            <a:ext cx="1294465" cy="1007700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25CC4CD-758C-53A6-83EF-F8EE2F866EB1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0CDADD2-D170-C341-74BF-821A0AFB613B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DD65A44-CD30-FABB-CEC8-7B056F631B90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A89EE62D-D341-49F5-3493-1D3E4BD62BB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840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5B5652DA-B19F-2C55-D2F2-1C641D9AB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530917E1-6635-E662-E690-65759F702DCA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30F3DEDE-EC74-A40D-D777-177665AE034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36627925-0ACB-24C8-4097-28EF4547FFE5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83EAD828-3647-7625-876D-0287A3F496A6}"/>
              </a:ext>
            </a:extLst>
          </p:cNvPr>
          <p:cNvSpPr/>
          <p:nvPr/>
        </p:nvSpPr>
        <p:spPr>
          <a:xfrm>
            <a:off x="1829" y="465344"/>
            <a:ext cx="5982411" cy="589936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Environmental Science </a:t>
            </a:r>
            <a:r>
              <a:rPr lang="en-US" sz="3600" b="1" dirty="0">
                <a:solidFill>
                  <a:schemeClr val="bg2">
                    <a:lumMod val="50000"/>
                    <a:lumOff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bg2">
                  <a:lumMod val="50000"/>
                  <a:lumOff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EA832CE2-59EA-2180-37C4-B8135E8E4580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bg2">
                    <a:lumMod val="75000"/>
                    <a:lumOff val="2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bg2">
                  <a:lumMod val="75000"/>
                  <a:lumOff val="2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C30F7AA1-D97C-DC98-884F-A5646112058C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0FF3B7FC-82EB-4581-247E-838655039ED3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A1D23739-5D66-F5DE-04FD-9ABC47FE90D7}"/>
              </a:ext>
            </a:extLst>
          </p:cNvPr>
          <p:cNvSpPr/>
          <p:nvPr/>
        </p:nvSpPr>
        <p:spPr>
          <a:xfrm>
            <a:off x="0" y="5850194"/>
            <a:ext cx="1294465" cy="1007700"/>
          </a:xfrm>
          <a:prstGeom prst="triangle">
            <a:avLst>
              <a:gd name="adj" fmla="val 0"/>
            </a:avLst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C549A387-3DA3-F9EA-EC66-8F69A3E4195A}"/>
              </a:ext>
            </a:extLst>
          </p:cNvPr>
          <p:cNvSpPr/>
          <p:nvPr/>
        </p:nvSpPr>
        <p:spPr>
          <a:xfrm rot="10800000">
            <a:off x="10766400" y="-6"/>
            <a:ext cx="1294465" cy="1007700"/>
          </a:xfrm>
          <a:prstGeom prst="triangle">
            <a:avLst>
              <a:gd name="adj" fmla="val 0"/>
            </a:avLst>
          </a:prstGeom>
          <a:solidFill>
            <a:schemeClr val="bg2">
              <a:lumMod val="50000"/>
              <a:lumOff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4C7F5CD-6F0E-895E-B7BD-EE83799636FE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9D70BA7-6164-E54C-7128-05DE21746614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5FBFE5-825B-74BA-F910-79097550618A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0B1835D4-7CB8-01CC-A201-3FF59B433147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198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77C153C4-C1FE-18C0-74A6-33427DB7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DE1A093A-A864-E43A-F0E1-D86A52DEF10D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A88AD76C-130F-286D-6B1D-32B8B8BD1F7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7DC75BFC-134B-8A05-7EE5-A7D22BFFDB4D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4A42B5F7-C7D9-2930-2DCF-C1B7B2A4ADE9}"/>
              </a:ext>
            </a:extLst>
          </p:cNvPr>
          <p:cNvSpPr/>
          <p:nvPr/>
        </p:nvSpPr>
        <p:spPr>
          <a:xfrm>
            <a:off x="1829" y="465344"/>
            <a:ext cx="4133291" cy="589936"/>
          </a:xfrm>
          <a:prstGeom prst="rect">
            <a:avLst/>
          </a:prstGeom>
          <a:solidFill>
            <a:srgbClr val="5ECB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Chemistry </a:t>
            </a:r>
            <a:r>
              <a:rPr lang="en-US" sz="36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accent1">
                  <a:lumMod val="40000"/>
                  <a:lumOff val="6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B38D8A96-A7A2-5428-9B9B-49A79D2B230F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0B769F"/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rgbClr val="0B769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0CBF6426-F958-C2CD-075F-90EEA2EC058A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A0A47C11-E547-DD78-3587-32374073B3A8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6F18D313-2C3E-FCCF-F8C5-96A9E32F5C5D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5ECB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E7A5E707-222C-F528-EED3-F588EB0221A0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5ECB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C3123A-48E4-64A2-5C07-90783F6F47B3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3128C9C-7A9F-DB0B-5540-C93AB337E30A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0366B2-298A-C6EA-D16F-1B7387F8FF5E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2D45156F-0462-7E6D-20C8-9E74635D9D5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7361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0D7B378E-BEF3-CACD-9FCE-B32E0899D6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B5478C5B-E86F-576F-4A55-6763B60B4915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4A6AB2F3-95A8-005E-5786-71CB1A5626E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B607C49D-5E3B-BF90-E1A8-7C16D7279B9F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97A47B99-2408-E68F-73B0-A42CC8F526AD}"/>
              </a:ext>
            </a:extLst>
          </p:cNvPr>
          <p:cNvSpPr/>
          <p:nvPr/>
        </p:nvSpPr>
        <p:spPr>
          <a:xfrm>
            <a:off x="1829" y="465344"/>
            <a:ext cx="3899611" cy="589936"/>
          </a:xfrm>
          <a:prstGeom prst="rect">
            <a:avLst/>
          </a:prstGeom>
          <a:solidFill>
            <a:srgbClr val="66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                Geology </a:t>
            </a:r>
            <a:endParaRPr sz="3600" b="1" dirty="0">
              <a:solidFill>
                <a:schemeClr val="accent1">
                  <a:lumMod val="40000"/>
                  <a:lumOff val="6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0AF132AE-897D-FC33-5ACC-2FEE9BA10D16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rgbClr val="3366CC"/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rgbClr val="3366C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CB04C7C8-72C1-9F41-66A2-8258C2A076F4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9B905A13-1B7C-290C-8B13-BF519B4BCC90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B09EEBDC-ED72-5269-828B-6A88E620FE91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66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2E2C5C5D-A355-1410-3193-A561D04E50B1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6699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49A44B7-E12D-B74F-E924-C89C50760178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5612E2F-F0C3-D9E4-587D-299E763C3449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4E1111-D384-6A93-C813-E26B0FF784C0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BB59362E-05A7-E002-32F4-E6D715C73179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1411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B2389EAC-C44C-4E8A-7B26-91D103AA6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FA314174-36F5-8778-7738-7E941C67B587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6F95D78B-6EEF-9109-E0B3-4C5074D67F6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E14A7CCF-A1E4-9244-2D1A-F9D3F4E0F648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1562DCB5-BC67-A62B-9308-2BF49BCFBB8E}"/>
              </a:ext>
            </a:extLst>
          </p:cNvPr>
          <p:cNvSpPr/>
          <p:nvPr/>
        </p:nvSpPr>
        <p:spPr>
          <a:xfrm>
            <a:off x="1829" y="465344"/>
            <a:ext cx="4478731" cy="58993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Mathematics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40CA7790-5F4A-221A-6885-D7755B73895D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CF79670A-8304-6BAF-8D40-09319C3BA533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AC23F3A4-C837-74C1-B6C6-F3F34A4A7E9D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736A16A2-6B5E-C223-56B3-60B1A86D56C4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A510AB3B-A135-E258-7D80-DCD2496B42E7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A37653-E43A-D71D-2643-0FDFDA90279D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B8EEECA8-2B1C-7CD2-35A9-516740F7E961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C5A69B-7535-82CE-14A0-309B9842F6A4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D459EC6C-AB04-9025-5DBA-A5B2511BED48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6431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>
          <a:extLst>
            <a:ext uri="{FF2B5EF4-FFF2-40B4-BE49-F238E27FC236}">
              <a16:creationId xmlns:a16="http://schemas.microsoft.com/office/drawing/2014/main" id="{B662AAFC-D85B-A92C-C610-E9AFF6222C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>
            <a:extLst>
              <a:ext uri="{FF2B5EF4-FFF2-40B4-BE49-F238E27FC236}">
                <a16:creationId xmlns:a16="http://schemas.microsoft.com/office/drawing/2014/main" id="{34054485-A634-F702-8A91-E0130974E32B}"/>
              </a:ext>
            </a:extLst>
          </p:cNvPr>
          <p:cNvSpPr/>
          <p:nvPr/>
        </p:nvSpPr>
        <p:spPr>
          <a:xfrm>
            <a:off x="-1" y="5803700"/>
            <a:ext cx="1495587" cy="1054300"/>
          </a:xfrm>
          <a:prstGeom prst="triangle">
            <a:avLst>
              <a:gd name="adj" fmla="val 0"/>
            </a:avLst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" descr="Yellow text on a black background&#10;&#10;Description automatically generated">
            <a:extLst>
              <a:ext uri="{FF2B5EF4-FFF2-40B4-BE49-F238E27FC236}">
                <a16:creationId xmlns:a16="http://schemas.microsoft.com/office/drawing/2014/main" id="{327189FC-047F-135F-A47D-6F5CF55ED35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30153" y="5850194"/>
            <a:ext cx="2857143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>
            <a:extLst>
              <a:ext uri="{FF2B5EF4-FFF2-40B4-BE49-F238E27FC236}">
                <a16:creationId xmlns:a16="http://schemas.microsoft.com/office/drawing/2014/main" id="{13E2C9A8-BE43-98CA-5ADC-AD3C732B7843}"/>
              </a:ext>
            </a:extLst>
          </p:cNvPr>
          <p:cNvSpPr txBox="1"/>
          <p:nvPr/>
        </p:nvSpPr>
        <p:spPr>
          <a:xfrm>
            <a:off x="514288" y="3642505"/>
            <a:ext cx="80085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 err="1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Malshani</a:t>
            </a:r>
            <a:r>
              <a:rPr lang="en-US" sz="2800" b="1" i="0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 EKANAYAKE, Second AUTHOR, </a:t>
            </a:r>
            <a:r>
              <a:rPr lang="en-US" sz="28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 sz="28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>
            <a:extLst>
              <a:ext uri="{FF2B5EF4-FFF2-40B4-BE49-F238E27FC236}">
                <a16:creationId xmlns:a16="http://schemas.microsoft.com/office/drawing/2014/main" id="{94A9C5A6-4C84-DC99-259F-BDA9418FD593}"/>
              </a:ext>
            </a:extLst>
          </p:cNvPr>
          <p:cNvSpPr/>
          <p:nvPr/>
        </p:nvSpPr>
        <p:spPr>
          <a:xfrm>
            <a:off x="1829" y="465344"/>
            <a:ext cx="4448251" cy="589936"/>
          </a:xfrm>
          <a:prstGeom prst="rect">
            <a:avLst/>
          </a:prstGeom>
          <a:solidFill>
            <a:srgbClr val="FF66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Microbiology  </a:t>
            </a:r>
            <a:r>
              <a:rPr lang="en-US" sz="3600" b="1" dirty="0">
                <a:solidFill>
                  <a:srgbClr val="FF6699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600" b="1" dirty="0">
              <a:solidFill>
                <a:srgbClr val="FF66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>
            <a:extLst>
              <a:ext uri="{FF2B5EF4-FFF2-40B4-BE49-F238E27FC236}">
                <a16:creationId xmlns:a16="http://schemas.microsoft.com/office/drawing/2014/main" id="{B32B8016-31C2-8310-B5C8-382BBDCBA874}"/>
              </a:ext>
            </a:extLst>
          </p:cNvPr>
          <p:cNvSpPr txBox="1"/>
          <p:nvPr/>
        </p:nvSpPr>
        <p:spPr>
          <a:xfrm>
            <a:off x="514288" y="2130993"/>
            <a:ext cx="110964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Evidence of H/D Exchange within Metal-Adducted Carbohydrates after Ion/Ion-Dissociation Reactions</a:t>
            </a:r>
            <a:endParaRPr sz="3600" b="1" dirty="0">
              <a:solidFill>
                <a:schemeClr val="accent5">
                  <a:lumMod val="7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>
            <a:extLst>
              <a:ext uri="{FF2B5EF4-FFF2-40B4-BE49-F238E27FC236}">
                <a16:creationId xmlns:a16="http://schemas.microsoft.com/office/drawing/2014/main" id="{0C59F9E9-D925-2046-EBBF-CB2DCDA62B43}"/>
              </a:ext>
            </a:extLst>
          </p:cNvPr>
          <p:cNvSpPr txBox="1"/>
          <p:nvPr/>
        </p:nvSpPr>
        <p:spPr>
          <a:xfrm>
            <a:off x="514300" y="4860988"/>
            <a:ext cx="57456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Department of Chemistry, Faculty of Science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i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University of Peradeniya</a:t>
            </a:r>
            <a:endParaRPr sz="2000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>
            <a:extLst>
              <a:ext uri="{FF2B5EF4-FFF2-40B4-BE49-F238E27FC236}">
                <a16:creationId xmlns:a16="http://schemas.microsoft.com/office/drawing/2014/main" id="{1AFB0FC5-F71F-9037-6AEB-FE20F79113C7}"/>
              </a:ext>
            </a:extLst>
          </p:cNvPr>
          <p:cNvSpPr txBox="1"/>
          <p:nvPr/>
        </p:nvSpPr>
        <p:spPr>
          <a:xfrm>
            <a:off x="514299" y="5879900"/>
            <a:ext cx="7598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April 4, 2025</a:t>
            </a:r>
            <a:endParaRPr sz="2400" b="1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>
            <a:extLst>
              <a:ext uri="{FF2B5EF4-FFF2-40B4-BE49-F238E27FC236}">
                <a16:creationId xmlns:a16="http://schemas.microsoft.com/office/drawing/2014/main" id="{643B730A-F1E8-4E50-4C15-F25244005CA2}"/>
              </a:ext>
            </a:extLst>
          </p:cNvPr>
          <p:cNvSpPr/>
          <p:nvPr/>
        </p:nvSpPr>
        <p:spPr>
          <a:xfrm>
            <a:off x="0" y="5850194"/>
            <a:ext cx="1425600" cy="1007700"/>
          </a:xfrm>
          <a:prstGeom prst="triangle">
            <a:avLst>
              <a:gd name="adj" fmla="val 0"/>
            </a:avLst>
          </a:prstGeom>
          <a:solidFill>
            <a:srgbClr val="FF66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>
            <a:extLst>
              <a:ext uri="{FF2B5EF4-FFF2-40B4-BE49-F238E27FC236}">
                <a16:creationId xmlns:a16="http://schemas.microsoft.com/office/drawing/2014/main" id="{8F6463EC-F617-F22F-C4C8-3B91823C562B}"/>
              </a:ext>
            </a:extLst>
          </p:cNvPr>
          <p:cNvSpPr/>
          <p:nvPr/>
        </p:nvSpPr>
        <p:spPr>
          <a:xfrm rot="10800000">
            <a:off x="10766400" y="-6"/>
            <a:ext cx="1425600" cy="1007700"/>
          </a:xfrm>
          <a:prstGeom prst="triangle">
            <a:avLst>
              <a:gd name="adj" fmla="val 0"/>
            </a:avLst>
          </a:prstGeom>
          <a:solidFill>
            <a:srgbClr val="FF66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794E044-29B4-C511-78A1-117E1AFF73BF}"/>
              </a:ext>
            </a:extLst>
          </p:cNvPr>
          <p:cNvSpPr/>
          <p:nvPr/>
        </p:nvSpPr>
        <p:spPr>
          <a:xfrm>
            <a:off x="9753600" y="335280"/>
            <a:ext cx="2092960" cy="72000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Keep Empty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197435F-E7EC-9F47-A82A-A5992948D50B}"/>
              </a:ext>
            </a:extLst>
          </p:cNvPr>
          <p:cNvSpPr/>
          <p:nvPr/>
        </p:nvSpPr>
        <p:spPr>
          <a:xfrm>
            <a:off x="345440" y="319952"/>
            <a:ext cx="964604" cy="92375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1B16B9-95D8-BF39-64A4-9696566503EC}"/>
              </a:ext>
            </a:extLst>
          </p:cNvPr>
          <p:cNvSpPr/>
          <p:nvPr/>
        </p:nvSpPr>
        <p:spPr>
          <a:xfrm>
            <a:off x="-1" y="351183"/>
            <a:ext cx="934721" cy="7833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3" name="Google Shape;93;p1" title="SURS-logo.png">
            <a:extLst>
              <a:ext uri="{FF2B5EF4-FFF2-40B4-BE49-F238E27FC236}">
                <a16:creationId xmlns:a16="http://schemas.microsoft.com/office/drawing/2014/main" id="{478D230C-A8DE-D04B-36D7-55044847E24A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2395" y="396478"/>
            <a:ext cx="1145456" cy="7812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7824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534</Words>
  <Application>Microsoft Office PowerPoint</Application>
  <PresentationFormat>Widescreen</PresentationFormat>
  <Paragraphs>98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Play</vt:lpstr>
      <vt:lpstr>Calibri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Nalin Suranjith Gama Arachchige</dc:creator>
  <cp:lastModifiedBy>Dimanthi Uduwela</cp:lastModifiedBy>
  <cp:revision>3</cp:revision>
  <dcterms:created xsi:type="dcterms:W3CDTF">2024-09-14T13:19:41Z</dcterms:created>
  <dcterms:modified xsi:type="dcterms:W3CDTF">2025-03-16T13:05:40Z</dcterms:modified>
</cp:coreProperties>
</file>